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8"/>
  </p:notesMasterIdLst>
  <p:sldIdLst>
    <p:sldId id="256" r:id="rId2"/>
    <p:sldId id="266" r:id="rId3"/>
    <p:sldId id="257" r:id="rId4"/>
    <p:sldId id="264" r:id="rId5"/>
    <p:sldId id="263" r:id="rId6"/>
    <p:sldId id="270" r:id="rId7"/>
    <p:sldId id="271" r:id="rId8"/>
    <p:sldId id="265" r:id="rId9"/>
    <p:sldId id="268" r:id="rId10"/>
    <p:sldId id="267" r:id="rId11"/>
    <p:sldId id="262" r:id="rId12"/>
    <p:sldId id="269" r:id="rId13"/>
    <p:sldId id="258" r:id="rId14"/>
    <p:sldId id="273" r:id="rId15"/>
    <p:sldId id="259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744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232" y="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0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38FFCF-8EAC-4250-A265-C97E9517D4D2}" type="datetimeFigureOut">
              <a:rPr lang="en-GB" smtClean="0"/>
              <a:t>22/10/2025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EAECC8-FAD9-445F-8C97-A9507726EF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76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AECC8-FAD9-445F-8C97-A9507726EF1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3106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BFABA-FAB6-7316-F3DC-6D5665755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C7F70D-207D-4F18-1696-FDE9B9AE5F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EE429B-27A1-A1A4-31C7-2DE249B787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01E0E-B538-616A-8493-4045AA89E7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AECC8-FAD9-445F-8C97-A9507726EF1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0818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CEDF9-8281-5E06-E3CB-551769236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E59939-C11A-04C1-3A38-C69E45009A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C091FF-BBB0-E805-5791-894D216981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2ED67-E9F0-8BD3-55CE-104D488083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AECC8-FAD9-445F-8C97-A9507726EF1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347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AECC8-FAD9-445F-8C97-A9507726EF1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7501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91C33D-C377-3FAB-A845-DDE9091A8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D42644-EE63-80A6-B4AF-DC1A4F87B4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6CFBD1-8FC1-FD26-D65A-6E79B8D0A7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E7019B-38DC-F17A-FFB3-67E677C65D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EAECC8-FAD9-445F-8C97-A9507726EF1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744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026" name="Picture 2" descr="Image result for school of informatics edinburgh logo">
            <a:extLst>
              <a:ext uri="{FF2B5EF4-FFF2-40B4-BE49-F238E27FC236}">
                <a16:creationId xmlns:a16="http://schemas.microsoft.com/office/drawing/2014/main" id="{64024A28-177C-4A86-9505-868CB12B17A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9" t="10054" r="16849" b="16305"/>
          <a:stretch/>
        </p:blipFill>
        <p:spPr bwMode="auto">
          <a:xfrm>
            <a:off x="10890783" y="133350"/>
            <a:ext cx="1157287" cy="129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125508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6" name="Picture 2" descr="Image result for school of informatics edinburgh logo">
            <a:extLst>
              <a:ext uri="{FF2B5EF4-FFF2-40B4-BE49-F238E27FC236}">
                <a16:creationId xmlns:a16="http://schemas.microsoft.com/office/drawing/2014/main" id="{6E0014FD-60EF-45F1-99DA-44933AA3985F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9" t="10054" r="16849" b="16305"/>
          <a:stretch/>
        </p:blipFill>
        <p:spPr bwMode="auto">
          <a:xfrm>
            <a:off x="11153389" y="154365"/>
            <a:ext cx="838258" cy="93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6" name="Picture 2" descr="Image result for school of informatics edinburgh logo">
            <a:extLst>
              <a:ext uri="{FF2B5EF4-FFF2-40B4-BE49-F238E27FC236}">
                <a16:creationId xmlns:a16="http://schemas.microsoft.com/office/drawing/2014/main" id="{767DAEEF-1902-4D3C-9B8F-48CBD86EC9E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9" t="10054" r="16849" b="16305"/>
          <a:stretch/>
        </p:blipFill>
        <p:spPr bwMode="auto">
          <a:xfrm>
            <a:off x="11153389" y="154365"/>
            <a:ext cx="838258" cy="93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10/22/25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6" r:id="rId2"/>
    <p:sldLayoutId id="2147483847" r:id="rId3"/>
    <p:sldLayoutId id="2147483842" r:id="rId4"/>
    <p:sldLayoutId id="2147483843" r:id="rId5"/>
    <p:sldLayoutId id="2147483844" r:id="rId6"/>
    <p:sldLayoutId id="2147483845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hyperlink" Target="https://en.wikipedia.org/wiki/Floor" TargetMode="External"/><Relationship Id="rId7" Type="http://schemas.openxmlformats.org/officeDocument/2006/relationships/hyperlink" Target="https://en.wikipedia.org/wiki/Probability" TargetMode="Externa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Sewing_needle" TargetMode="External"/><Relationship Id="rId11" Type="http://schemas.openxmlformats.org/officeDocument/2006/relationships/image" Target="../media/image100.png"/><Relationship Id="rId5" Type="http://schemas.openxmlformats.org/officeDocument/2006/relationships/hyperlink" Target="https://en.wikipedia.org/wiki/Wood" TargetMode="External"/><Relationship Id="rId10" Type="http://schemas.microsoft.com/office/2007/relationships/hdphoto" Target="../media/hdphoto1.wdp"/><Relationship Id="rId4" Type="http://schemas.openxmlformats.org/officeDocument/2006/relationships/hyperlink" Target="https://en.wikipedia.org/wiki/Parallel_(geometry)" TargetMode="External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3763-E18E-487D-A4DB-E0036745F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3206451"/>
            <a:ext cx="9440034" cy="1828801"/>
          </a:xfrm>
        </p:spPr>
        <p:txBody>
          <a:bodyPr/>
          <a:lstStyle/>
          <a:p>
            <a:r>
              <a:rPr lang="en-GB" dirty="0"/>
              <a:t>Computer Graphics Rendering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538100-21BC-4A77-81A4-F290A528D2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5035249"/>
            <a:ext cx="9440034" cy="1049868"/>
          </a:xfrm>
        </p:spPr>
        <p:txBody>
          <a:bodyPr/>
          <a:lstStyle/>
          <a:p>
            <a:r>
              <a:rPr lang="en-GB"/>
              <a:t>Lecture 12: </a:t>
            </a:r>
            <a:r>
              <a:rPr lang="en-GB" dirty="0"/>
              <a:t>Monte Carlo Integration</a:t>
            </a:r>
          </a:p>
          <a:p>
            <a:r>
              <a:rPr lang="en-GB" dirty="0"/>
              <a:t>Kartic Subr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CACEEF-B78C-147A-9C23-3A26E26EC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922" y="215280"/>
            <a:ext cx="4245576" cy="394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711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D1DCFA-CC0D-98CB-5D62-E382F2BAE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965C4-A804-F754-58B6-A819ABC40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Expectation, probability distribution, probability</a:t>
            </a:r>
          </a:p>
        </p:txBody>
      </p:sp>
      <p:pic>
        <p:nvPicPr>
          <p:cNvPr id="1026" name="Picture 2" descr="Spin The Bottle Drinking Game">
            <a:extLst>
              <a:ext uri="{FF2B5EF4-FFF2-40B4-BE49-F238E27FC236}">
                <a16:creationId xmlns:a16="http://schemas.microsoft.com/office/drawing/2014/main" id="{DF2D7B02-1622-FDC5-1B34-3C663E8D4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373" y="2132888"/>
            <a:ext cx="3036606" cy="3036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8953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CDF-EF85-8D40-A734-9038F05F3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Numerical integration using random samples</a:t>
            </a:r>
          </a:p>
        </p:txBody>
      </p:sp>
    </p:spTree>
    <p:extLst>
      <p:ext uri="{BB962C8B-B14F-4D97-AF65-F5344CB8AC3E}">
        <p14:creationId xmlns:p14="http://schemas.microsoft.com/office/powerpoint/2010/main" val="1268941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B8465-7C91-D5BE-B54C-511B59FB5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8F6B3-F7E1-ECF7-959C-99F8790C0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Numerical integration using random samples</a:t>
            </a:r>
          </a:p>
        </p:txBody>
      </p:sp>
    </p:spTree>
    <p:extLst>
      <p:ext uri="{BB962C8B-B14F-4D97-AF65-F5344CB8AC3E}">
        <p14:creationId xmlns:p14="http://schemas.microsoft.com/office/powerpoint/2010/main" val="3995043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CCA99-88E3-6040-B94A-627B237E3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of a circle</a:t>
            </a:r>
          </a:p>
        </p:txBody>
      </p:sp>
    </p:spTree>
    <p:extLst>
      <p:ext uri="{BB962C8B-B14F-4D97-AF65-F5344CB8AC3E}">
        <p14:creationId xmlns:p14="http://schemas.microsoft.com/office/powerpoint/2010/main" val="2044359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218716-8E16-1051-B4E0-E9E2E8AFA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B03BA-2FCE-F5E9-8DE2-B6400E68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integrating circles to general functions</a:t>
            </a:r>
          </a:p>
        </p:txBody>
      </p:sp>
    </p:spTree>
    <p:extLst>
      <p:ext uri="{BB962C8B-B14F-4D97-AF65-F5344CB8AC3E}">
        <p14:creationId xmlns:p14="http://schemas.microsoft.com/office/powerpoint/2010/main" val="2072312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82FA4-E824-A54E-A2B5-84D45ABDA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Formally …</a:t>
            </a:r>
          </a:p>
        </p:txBody>
      </p:sp>
    </p:spTree>
    <p:extLst>
      <p:ext uri="{BB962C8B-B14F-4D97-AF65-F5344CB8AC3E}">
        <p14:creationId xmlns:p14="http://schemas.microsoft.com/office/powerpoint/2010/main" val="2456721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0BD8C-F68F-A048-9E76-B6F0B5B15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sampling: intuition</a:t>
            </a:r>
          </a:p>
        </p:txBody>
      </p:sp>
    </p:spTree>
    <p:extLst>
      <p:ext uri="{BB962C8B-B14F-4D97-AF65-F5344CB8AC3E}">
        <p14:creationId xmlns:p14="http://schemas.microsoft.com/office/powerpoint/2010/main" val="414470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CC15E-86D0-CF2E-B1C3-59B484B7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29E5E6-84EE-FBD7-11A2-8DAAF4051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473" y="1280987"/>
            <a:ext cx="5750406" cy="534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323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CDF-EF85-8D40-A734-9038F05F3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randomness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897276-9CC1-BA45-A774-C6CAA99B0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004" y="1402301"/>
            <a:ext cx="3299365" cy="48972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E226488-38F7-5D43-A3BC-5272E6B0C09D}"/>
              </a:ext>
            </a:extLst>
          </p:cNvPr>
          <p:cNvSpPr/>
          <p:nvPr/>
        </p:nvSpPr>
        <p:spPr>
          <a:xfrm>
            <a:off x="431498" y="4492401"/>
            <a:ext cx="32993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Georges-Louis Leclerc, Comte de Buffon</a:t>
            </a:r>
          </a:p>
          <a:p>
            <a:r>
              <a:rPr lang="en-US" sz="1400" dirty="0"/>
              <a:t>(1707-1788)</a:t>
            </a:r>
          </a:p>
        </p:txBody>
      </p:sp>
    </p:spTree>
    <p:extLst>
      <p:ext uri="{BB962C8B-B14F-4D97-AF65-F5344CB8AC3E}">
        <p14:creationId xmlns:p14="http://schemas.microsoft.com/office/powerpoint/2010/main" val="2591304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CDF-EF85-8D40-A734-9038F05F3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randomness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897276-9CC1-BA45-A774-C6CAA99B0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498" y="1095958"/>
            <a:ext cx="2288256" cy="33964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E226488-38F7-5D43-A3BC-5272E6B0C09D}"/>
              </a:ext>
            </a:extLst>
          </p:cNvPr>
          <p:cNvSpPr/>
          <p:nvPr/>
        </p:nvSpPr>
        <p:spPr>
          <a:xfrm>
            <a:off x="431498" y="4492401"/>
            <a:ext cx="32993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Georges-Louis Leclerc, Comte de Buffon</a:t>
            </a:r>
          </a:p>
          <a:p>
            <a:r>
              <a:rPr lang="en-US" sz="1400" dirty="0"/>
              <a:t>(1707-1788)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637467-1366-5F48-AFE6-AE441A53172F}"/>
              </a:ext>
            </a:extLst>
          </p:cNvPr>
          <p:cNvSpPr/>
          <p:nvPr/>
        </p:nvSpPr>
        <p:spPr>
          <a:xfrm>
            <a:off x="3083218" y="1207904"/>
            <a:ext cx="713935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Suppose we have a </a:t>
            </a:r>
            <a:r>
              <a:rPr lang="en-GB" dirty="0">
                <a:hlinkClick r:id="rId3" tooltip="Floo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floor</a:t>
            </a:r>
            <a:r>
              <a:rPr lang="en-GB" dirty="0"/>
              <a:t> made of </a:t>
            </a:r>
            <a:r>
              <a:rPr lang="en-GB" dirty="0">
                <a:hlinkClick r:id="rId4" tooltip="Parallel (geometry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parallel</a:t>
            </a:r>
            <a:r>
              <a:rPr lang="en-GB" dirty="0"/>
              <a:t> strips of </a:t>
            </a:r>
            <a:r>
              <a:rPr lang="en-GB" dirty="0">
                <a:hlinkClick r:id="rId5" tooltip="Woo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wood</a:t>
            </a:r>
            <a:r>
              <a:rPr lang="en-GB" dirty="0"/>
              <a:t>, each the same width, and we drop a </a:t>
            </a:r>
            <a:r>
              <a:rPr lang="en-GB" dirty="0">
                <a:hlinkClick r:id="rId6" tooltip="Sewing need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needle</a:t>
            </a:r>
            <a:r>
              <a:rPr lang="en-GB" dirty="0"/>
              <a:t> onto the floor. What is the </a:t>
            </a:r>
            <a:r>
              <a:rPr lang="en-GB" dirty="0">
                <a:hlinkClick r:id="rId7" tooltip="Probabilit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probability</a:t>
            </a:r>
            <a:r>
              <a:rPr lang="en-GB" dirty="0"/>
              <a:t> that the needle will lie across a line between two strips?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E5F108-D600-6047-8781-29C2805DF7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42962" y="2350780"/>
            <a:ext cx="4002454" cy="40024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A25BBCC-C092-594F-8E5E-766B7C522F7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04214" y="3279883"/>
            <a:ext cx="755602" cy="7556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C1F189B-E662-CE40-BBE2-D30FBF02409C}"/>
              </a:ext>
            </a:extLst>
          </p:cNvPr>
          <p:cNvSpPr txBox="1"/>
          <p:nvPr/>
        </p:nvSpPr>
        <p:spPr>
          <a:xfrm>
            <a:off x="8745416" y="260951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A723D9E-C574-F44D-BEAB-DDCED835D0FE}"/>
                  </a:ext>
                </a:extLst>
              </p:cNvPr>
              <p:cNvSpPr txBox="1"/>
              <p:nvPr/>
            </p:nvSpPr>
            <p:spPr>
              <a:xfrm>
                <a:off x="9300315" y="3473017"/>
                <a:ext cx="914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dirty="0"/>
                  <a:t>&lt; t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A723D9E-C574-F44D-BEAB-DDCED835D0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00315" y="3473017"/>
                <a:ext cx="914400" cy="369332"/>
              </a:xfrm>
              <a:prstGeom prst="rect">
                <a:avLst/>
              </a:prstGeom>
              <a:blipFill>
                <a:blip r:embed="rId11"/>
                <a:stretch>
                  <a:fillRect t="-3226" b="-193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4177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CDF-EF85-8D40-A734-9038F05F3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randomness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7FB0FA-9F25-CE40-95C2-D171094B2EAD}"/>
              </a:ext>
            </a:extLst>
          </p:cNvPr>
          <p:cNvSpPr/>
          <p:nvPr/>
        </p:nvSpPr>
        <p:spPr>
          <a:xfrm>
            <a:off x="4237583" y="5590079"/>
            <a:ext cx="50767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dmcpress.org</a:t>
            </a:r>
            <a:r>
              <a:rPr lang="en-US" dirty="0"/>
              <a:t>/cm/</a:t>
            </a:r>
            <a:r>
              <a:rPr lang="en-US" dirty="0" err="1"/>
              <a:t>buffon</a:t>
            </a:r>
            <a:r>
              <a:rPr lang="en-US" dirty="0"/>
              <a:t>/</a:t>
            </a:r>
            <a:r>
              <a:rPr lang="en-US" dirty="0" err="1"/>
              <a:t>experiment.html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978FCC-6DA3-EB4C-8AD6-991F657EC3C9}"/>
              </a:ext>
            </a:extLst>
          </p:cNvPr>
          <p:cNvSpPr/>
          <p:nvPr/>
        </p:nvSpPr>
        <p:spPr>
          <a:xfrm>
            <a:off x="2877706" y="5309772"/>
            <a:ext cx="64945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people.orie.cornell.edu</a:t>
            </a:r>
            <a:r>
              <a:rPr lang="en-US" dirty="0"/>
              <a:t>/</a:t>
            </a:r>
            <a:r>
              <a:rPr lang="en-US" dirty="0" err="1"/>
              <a:t>sbanerjee</a:t>
            </a:r>
            <a:r>
              <a:rPr lang="en-US" dirty="0"/>
              <a:t>/courses/orie4580f20/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BFAFD0-2602-5C44-84A0-BBF4CC207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738" y="1018111"/>
            <a:ext cx="8739016" cy="43695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BC9E0A-7317-9D26-42AC-FCB3364DDD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15"/>
          <a:stretch/>
        </p:blipFill>
        <p:spPr>
          <a:xfrm>
            <a:off x="415745" y="1095958"/>
            <a:ext cx="1436501" cy="108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357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CFF9E-C08C-565A-9FDD-7608D70B1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all the fuss?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33FB67-905A-8FD0-5E54-9CA4618F3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54311" y="2138761"/>
            <a:ext cx="24384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CD5C0F-922B-D394-5D4C-5060D478F8ED}"/>
              </a:ext>
            </a:extLst>
          </p:cNvPr>
          <p:cNvSpPr txBox="1"/>
          <p:nvPr/>
        </p:nvSpPr>
        <p:spPr>
          <a:xfrm>
            <a:off x="7205961" y="2845601"/>
            <a:ext cx="25357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Shiny ball, out of focus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2C1181-C7CF-C951-7BD4-6C2CE6FA941A}"/>
              </a:ext>
            </a:extLst>
          </p:cNvPr>
          <p:cNvSpPr txBox="1"/>
          <p:nvPr/>
        </p:nvSpPr>
        <p:spPr>
          <a:xfrm>
            <a:off x="2323635" y="2865730"/>
            <a:ext cx="2299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Shiny ball  in motion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80BDCF-74DE-78BA-F610-46DBCE69022B}"/>
              </a:ext>
            </a:extLst>
          </p:cNvPr>
          <p:cNvSpPr/>
          <p:nvPr/>
        </p:nvSpPr>
        <p:spPr>
          <a:xfrm>
            <a:off x="6187825" y="3786589"/>
            <a:ext cx="142876" cy="14287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8245045F-A741-2528-3B52-056FF6AC5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38608" r="53670"/>
          <a:stretch>
            <a:fillRect/>
          </a:stretch>
        </p:blipFill>
        <p:spPr bwMode="auto">
          <a:xfrm>
            <a:off x="8045213" y="3478865"/>
            <a:ext cx="357190" cy="8077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72B86D-3C16-2EA2-B2C4-09275294C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38608" r="53670"/>
          <a:stretch>
            <a:fillRect/>
          </a:stretch>
        </p:blipFill>
        <p:spPr bwMode="auto">
          <a:xfrm>
            <a:off x="8188089" y="3478865"/>
            <a:ext cx="357190" cy="8077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7">
            <a:extLst>
              <a:ext uri="{FF2B5EF4-FFF2-40B4-BE49-F238E27FC236}">
                <a16:creationId xmlns:a16="http://schemas.microsoft.com/office/drawing/2014/main" id="{79583CF0-F3E9-928F-F65F-A96A2F094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38608" r="53670"/>
          <a:stretch>
            <a:fillRect/>
          </a:stretch>
        </p:blipFill>
        <p:spPr bwMode="auto">
          <a:xfrm>
            <a:off x="8330965" y="3478865"/>
            <a:ext cx="357190" cy="8077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17AA143A-E293-EF83-C1FB-CAD0D468B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38608" r="53670"/>
          <a:stretch>
            <a:fillRect/>
          </a:stretch>
        </p:blipFill>
        <p:spPr bwMode="auto">
          <a:xfrm>
            <a:off x="8473841" y="3478865"/>
            <a:ext cx="357190" cy="8077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E9E7F90-9FFB-C697-410A-507743B2D61F}"/>
              </a:ext>
            </a:extLst>
          </p:cNvPr>
          <p:cNvCxnSpPr/>
          <p:nvPr/>
        </p:nvCxnSpPr>
        <p:spPr>
          <a:xfrm rot="5400000" flipH="1" flipV="1">
            <a:off x="7187957" y="2928538"/>
            <a:ext cx="1588" cy="1857388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65FE5E9-902C-107E-7BF6-5A5EDB70A658}"/>
              </a:ext>
            </a:extLst>
          </p:cNvPr>
          <p:cNvSpPr txBox="1"/>
          <p:nvPr/>
        </p:nvSpPr>
        <p:spPr>
          <a:xfrm>
            <a:off x="8616717" y="364371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</a:t>
            </a:r>
            <a:endParaRPr lang="en-GB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AAB14D-0188-E04A-4B03-9C10FBEF59E1}"/>
              </a:ext>
            </a:extLst>
          </p:cNvPr>
          <p:cNvSpPr txBox="1"/>
          <p:nvPr/>
        </p:nvSpPr>
        <p:spPr>
          <a:xfrm>
            <a:off x="5946398" y="3858027"/>
            <a:ext cx="670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pixel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9EE7D2-9C5C-819C-64E0-5802E140EB2B}"/>
              </a:ext>
            </a:extLst>
          </p:cNvPr>
          <p:cNvSpPr txBox="1"/>
          <p:nvPr/>
        </p:nvSpPr>
        <p:spPr>
          <a:xfrm>
            <a:off x="7545147" y="4215217"/>
            <a:ext cx="20706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multi-dim integral</a:t>
            </a:r>
            <a:endParaRPr lang="en-GB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04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/>
      <p:bldP spid="1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16D6E-496B-AC15-D639-ABCE61644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4660E-EA42-1AF1-B9FB-B92120056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integrals, at the core of rendering!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7A0A35-0F83-0D8C-958C-25B2A7A28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14132" y="1241453"/>
            <a:ext cx="24384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456539-C8B3-7EF3-FCB2-F4B270F6FE40}"/>
              </a:ext>
            </a:extLst>
          </p:cNvPr>
          <p:cNvSpPr txBox="1"/>
          <p:nvPr/>
        </p:nvSpPr>
        <p:spPr>
          <a:xfrm>
            <a:off x="7265782" y="1948293"/>
            <a:ext cx="25357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Shiny ball, out of focus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43895E-EDD4-23A4-8A3C-7DA223DD22FB}"/>
              </a:ext>
            </a:extLst>
          </p:cNvPr>
          <p:cNvSpPr txBox="1"/>
          <p:nvPr/>
        </p:nvSpPr>
        <p:spPr>
          <a:xfrm>
            <a:off x="1036866" y="5116326"/>
            <a:ext cx="22282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Fixed steps in time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11F22E-9192-99CD-16E9-B9E950323960}"/>
              </a:ext>
            </a:extLst>
          </p:cNvPr>
          <p:cNvSpPr/>
          <p:nvPr/>
        </p:nvSpPr>
        <p:spPr>
          <a:xfrm>
            <a:off x="6247646" y="2889281"/>
            <a:ext cx="142876" cy="14287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F31B89D0-E02F-F7E2-B393-DABABF532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38608" r="53670"/>
          <a:stretch>
            <a:fillRect/>
          </a:stretch>
        </p:blipFill>
        <p:spPr bwMode="auto">
          <a:xfrm>
            <a:off x="8105034" y="2581557"/>
            <a:ext cx="357190" cy="8077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C83BE3-B5D8-3999-8755-5F0CA800B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38608" r="53670"/>
          <a:stretch>
            <a:fillRect/>
          </a:stretch>
        </p:blipFill>
        <p:spPr bwMode="auto">
          <a:xfrm>
            <a:off x="8247910" y="2581557"/>
            <a:ext cx="357190" cy="8077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7">
            <a:extLst>
              <a:ext uri="{FF2B5EF4-FFF2-40B4-BE49-F238E27FC236}">
                <a16:creationId xmlns:a16="http://schemas.microsoft.com/office/drawing/2014/main" id="{FEB62BA5-1A41-BA5D-F4CE-585C3DC29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38608" r="53670"/>
          <a:stretch>
            <a:fillRect/>
          </a:stretch>
        </p:blipFill>
        <p:spPr bwMode="auto">
          <a:xfrm>
            <a:off x="8390786" y="2581557"/>
            <a:ext cx="357190" cy="8077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FFB15A50-FDDB-0D19-B700-BACCDA317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38608" r="53670"/>
          <a:stretch>
            <a:fillRect/>
          </a:stretch>
        </p:blipFill>
        <p:spPr bwMode="auto">
          <a:xfrm>
            <a:off x="8533662" y="2581557"/>
            <a:ext cx="357190" cy="8077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695B0FF-CB88-25D4-D1F9-D29CF3BC211B}"/>
              </a:ext>
            </a:extLst>
          </p:cNvPr>
          <p:cNvCxnSpPr/>
          <p:nvPr/>
        </p:nvCxnSpPr>
        <p:spPr>
          <a:xfrm rot="5400000" flipH="1" flipV="1">
            <a:off x="7247778" y="2031230"/>
            <a:ext cx="1588" cy="1857388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53D85B3-FBA0-6479-2DAB-778533EA697F}"/>
              </a:ext>
            </a:extLst>
          </p:cNvPr>
          <p:cNvSpPr txBox="1"/>
          <p:nvPr/>
        </p:nvSpPr>
        <p:spPr>
          <a:xfrm>
            <a:off x="8676538" y="274640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…</a:t>
            </a:r>
            <a:endParaRPr lang="en-GB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170885-1FDB-0E2C-9EBF-BA6BC0E94AF6}"/>
              </a:ext>
            </a:extLst>
          </p:cNvPr>
          <p:cNvSpPr txBox="1"/>
          <p:nvPr/>
        </p:nvSpPr>
        <p:spPr>
          <a:xfrm>
            <a:off x="6006219" y="2960719"/>
            <a:ext cx="670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pixel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031630-615A-FE4B-CD6D-022F0CA8D687}"/>
              </a:ext>
            </a:extLst>
          </p:cNvPr>
          <p:cNvSpPr txBox="1"/>
          <p:nvPr/>
        </p:nvSpPr>
        <p:spPr>
          <a:xfrm>
            <a:off x="7604968" y="3317909"/>
            <a:ext cx="20706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multi-dim integral</a:t>
            </a:r>
            <a:endParaRPr lang="en-GB" sz="2000" dirty="0">
              <a:solidFill>
                <a:srgbClr val="FFFF00"/>
              </a:solidFill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BFC1BFC5-0391-BC21-8F8B-0D9A9AC8F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096000" y="4097181"/>
            <a:ext cx="24384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6" name="Picture 3">
            <a:extLst>
              <a:ext uri="{FF2B5EF4-FFF2-40B4-BE49-F238E27FC236}">
                <a16:creationId xmlns:a16="http://schemas.microsoft.com/office/drawing/2014/main" id="{33329FE7-36EE-AD3E-70DD-B5B56578A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395937" y="4097181"/>
            <a:ext cx="24384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00BE7AF-009C-D213-EF67-A637286B476F}"/>
              </a:ext>
            </a:extLst>
          </p:cNvPr>
          <p:cNvSpPr txBox="1"/>
          <p:nvPr/>
        </p:nvSpPr>
        <p:spPr>
          <a:xfrm>
            <a:off x="8747976" y="5116326"/>
            <a:ext cx="28857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Random samples in time</a:t>
            </a:r>
            <a:endParaRPr lang="en-GB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5920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CDF-EF85-8D40-A734-9038F05F3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variables: refresher</a:t>
            </a:r>
          </a:p>
        </p:txBody>
      </p:sp>
    </p:spTree>
    <p:extLst>
      <p:ext uri="{BB962C8B-B14F-4D97-AF65-F5344CB8AC3E}">
        <p14:creationId xmlns:p14="http://schemas.microsoft.com/office/powerpoint/2010/main" val="866472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71C55-5FED-1A20-4856-EE284806F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BDB52-2B37-2855-6DD4-56BACDEE2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1D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05C68E-1A4C-906F-F4F3-99CEFD01D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87" y="303553"/>
            <a:ext cx="12700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1707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2115</TotalTime>
  <Words>201</Words>
  <Application>Microsoft Macintosh PowerPoint</Application>
  <PresentationFormat>Widescreen</PresentationFormat>
  <Paragraphs>43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Calisto MT</vt:lpstr>
      <vt:lpstr>Cambria Math</vt:lpstr>
      <vt:lpstr>Wingdings 2</vt:lpstr>
      <vt:lpstr>Slate</vt:lpstr>
      <vt:lpstr>Computer Graphics Rendering</vt:lpstr>
      <vt:lpstr>Recap</vt:lpstr>
      <vt:lpstr>Using randomness</vt:lpstr>
      <vt:lpstr>Using randomness</vt:lpstr>
      <vt:lpstr>Using randomness</vt:lpstr>
      <vt:lpstr>Why all the fuss?</vt:lpstr>
      <vt:lpstr>Estimating integrals, at the core of rendering!</vt:lpstr>
      <vt:lpstr>Random variables: refresher</vt:lpstr>
      <vt:lpstr>Continuous 1D distribution</vt:lpstr>
      <vt:lpstr>Expectation, probability distribution, probability</vt:lpstr>
      <vt:lpstr>Numerical integration using random samples</vt:lpstr>
      <vt:lpstr>Numerical integration using random samples</vt:lpstr>
      <vt:lpstr>Area of a circle</vt:lpstr>
      <vt:lpstr>From integrating circles to general functions</vt:lpstr>
      <vt:lpstr>Formally …</vt:lpstr>
      <vt:lpstr>Importance sampling: intuition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Graphics</dc:title>
  <dc:creator>SUBR Kartic</dc:creator>
  <cp:lastModifiedBy>Kartic Subr</cp:lastModifiedBy>
  <cp:revision>78</cp:revision>
  <dcterms:created xsi:type="dcterms:W3CDTF">2019-10-01T09:11:44Z</dcterms:created>
  <dcterms:modified xsi:type="dcterms:W3CDTF">2025-10-23T10:58:04Z</dcterms:modified>
</cp:coreProperties>
</file>